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0" r:id="rId4"/>
    <p:sldId id="258" r:id="rId5"/>
    <p:sldId id="264" r:id="rId6"/>
    <p:sldId id="262" r:id="rId7"/>
    <p:sldId id="263" r:id="rId8"/>
    <p:sldId id="266" r:id="rId9"/>
    <p:sldId id="257" r:id="rId10"/>
    <p:sldId id="265" r:id="rId11"/>
    <p:sldId id="267" r:id="rId12"/>
    <p:sldId id="270" r:id="rId13"/>
    <p:sldId id="268" r:id="rId14"/>
    <p:sldId id="269" r:id="rId15"/>
    <p:sldId id="271" r:id="rId16"/>
    <p:sldId id="275" r:id="rId17"/>
    <p:sldId id="276" r:id="rId18"/>
    <p:sldId id="277" r:id="rId19"/>
    <p:sldId id="278" r:id="rId20"/>
    <p:sldId id="272" r:id="rId21"/>
    <p:sldId id="280" r:id="rId22"/>
    <p:sldId id="279" r:id="rId23"/>
    <p:sldId id="273" r:id="rId24"/>
    <p:sldId id="282" r:id="rId25"/>
    <p:sldId id="281" r:id="rId26"/>
    <p:sldId id="283" r:id="rId27"/>
    <p:sldId id="274" r:id="rId28"/>
    <p:sldId id="284" r:id="rId29"/>
    <p:sldId id="259" r:id="rId3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1" d="100"/>
          <a:sy n="61" d="100"/>
        </p:scale>
        <p:origin x="102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AC5341-8887-401A-9961-88DE21DC254D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744B75D-CEC1-4EC2-8F1E-7F19E2AED867}">
      <dgm:prSet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es-PY" dirty="0"/>
            <a:t>1. Las mujeres y los niños tenían mayores probabilidades de sobrevivir debido a las normas sociales ("mujeres y niños primero").</a:t>
          </a:r>
          <a:endParaRPr lang="en-US" dirty="0"/>
        </a:p>
      </dgm:t>
    </dgm:pt>
    <dgm:pt modelId="{E7DD0487-9D33-4478-8046-692158222280}" type="parTrans" cxnId="{F66A117A-E366-41B9-99D5-C87130E365F7}">
      <dgm:prSet/>
      <dgm:spPr/>
      <dgm:t>
        <a:bodyPr/>
        <a:lstStyle/>
        <a:p>
          <a:endParaRPr lang="en-US"/>
        </a:p>
      </dgm:t>
    </dgm:pt>
    <dgm:pt modelId="{382BB911-C2FC-4066-AAB6-D2F82D0557B4}" type="sibTrans" cxnId="{F66A117A-E366-41B9-99D5-C87130E365F7}">
      <dgm:prSet/>
      <dgm:spPr/>
      <dgm:t>
        <a:bodyPr/>
        <a:lstStyle/>
        <a:p>
          <a:endParaRPr lang="en-US"/>
        </a:p>
      </dgm:t>
    </dgm:pt>
    <dgm:pt modelId="{FA2E7C6B-FB87-4A8C-857D-5461569302B2}">
      <dgm:prSet/>
      <dgm:spPr>
        <a:solidFill>
          <a:schemeClr val="tx2">
            <a:lumMod val="75000"/>
            <a:lumOff val="25000"/>
          </a:schemeClr>
        </a:solidFill>
      </dgm:spPr>
      <dgm:t>
        <a:bodyPr/>
        <a:lstStyle/>
        <a:p>
          <a:r>
            <a:rPr lang="es-PY" dirty="0"/>
            <a:t>2. Los pasajeros de primera clase tenían más posibilidades de sobrevivir porque tenían un acceso más fácil a los botes salvavidas.</a:t>
          </a:r>
          <a:endParaRPr lang="en-US" dirty="0"/>
        </a:p>
      </dgm:t>
    </dgm:pt>
    <dgm:pt modelId="{6EDB9CBB-DB2D-416B-AF6F-E201211AF2A8}" type="parTrans" cxnId="{BEB05E39-0662-44EE-9C9D-398478D31F0C}">
      <dgm:prSet/>
      <dgm:spPr/>
      <dgm:t>
        <a:bodyPr/>
        <a:lstStyle/>
        <a:p>
          <a:endParaRPr lang="en-US"/>
        </a:p>
      </dgm:t>
    </dgm:pt>
    <dgm:pt modelId="{9FD345F9-EE04-434A-884E-358EC3790BE2}" type="sibTrans" cxnId="{BEB05E39-0662-44EE-9C9D-398478D31F0C}">
      <dgm:prSet/>
      <dgm:spPr/>
      <dgm:t>
        <a:bodyPr/>
        <a:lstStyle/>
        <a:p>
          <a:endParaRPr lang="en-US"/>
        </a:p>
      </dgm:t>
    </dgm:pt>
    <dgm:pt modelId="{D877ED45-EB2A-457B-8723-9A20FB53EE5C}">
      <dgm:prSet/>
      <dgm:spPr>
        <a:solidFill>
          <a:schemeClr val="tx2">
            <a:lumMod val="90000"/>
            <a:lumOff val="10000"/>
          </a:schemeClr>
        </a:solidFill>
      </dgm:spPr>
      <dgm:t>
        <a:bodyPr/>
        <a:lstStyle/>
        <a:p>
          <a:r>
            <a:rPr lang="es-PY" dirty="0"/>
            <a:t>3. Los pasajeros que viajaban en grupos (familiares, amigos) tendrían mayor probabilidad de sobrevivencia. </a:t>
          </a:r>
          <a:endParaRPr lang="en-US" dirty="0"/>
        </a:p>
      </dgm:t>
    </dgm:pt>
    <dgm:pt modelId="{C345CC93-4926-4C56-8D4E-17009F10CFCB}" type="parTrans" cxnId="{D23D3D5C-C8EF-408A-910C-A46420328E85}">
      <dgm:prSet/>
      <dgm:spPr/>
      <dgm:t>
        <a:bodyPr/>
        <a:lstStyle/>
        <a:p>
          <a:endParaRPr lang="en-US"/>
        </a:p>
      </dgm:t>
    </dgm:pt>
    <dgm:pt modelId="{969B60ED-1C96-47AF-A924-EC833647948F}" type="sibTrans" cxnId="{D23D3D5C-C8EF-408A-910C-A46420328E85}">
      <dgm:prSet/>
      <dgm:spPr/>
      <dgm:t>
        <a:bodyPr/>
        <a:lstStyle/>
        <a:p>
          <a:endParaRPr lang="en-US"/>
        </a:p>
      </dgm:t>
    </dgm:pt>
    <dgm:pt modelId="{91179BD0-7B95-41D1-B96A-0AC2CF8028DC}" type="pres">
      <dgm:prSet presAssocID="{11AC5341-8887-401A-9961-88DE21DC254D}" presName="linear" presStyleCnt="0">
        <dgm:presLayoutVars>
          <dgm:animLvl val="lvl"/>
          <dgm:resizeHandles val="exact"/>
        </dgm:presLayoutVars>
      </dgm:prSet>
      <dgm:spPr/>
    </dgm:pt>
    <dgm:pt modelId="{FB1CDAB8-9E7B-4EF4-86DE-B02CA2256B69}" type="pres">
      <dgm:prSet presAssocID="{F744B75D-CEC1-4EC2-8F1E-7F19E2AED86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1739ACC-98B7-45DE-9D69-747B6219745C}" type="pres">
      <dgm:prSet presAssocID="{382BB911-C2FC-4066-AAB6-D2F82D0557B4}" presName="spacer" presStyleCnt="0"/>
      <dgm:spPr/>
    </dgm:pt>
    <dgm:pt modelId="{676B777E-86E4-4205-ACE3-9957A6256E12}" type="pres">
      <dgm:prSet presAssocID="{FA2E7C6B-FB87-4A8C-857D-5461569302B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229DCB7-5C83-4CA3-833D-49F2AF8ED046}" type="pres">
      <dgm:prSet presAssocID="{9FD345F9-EE04-434A-884E-358EC3790BE2}" presName="spacer" presStyleCnt="0"/>
      <dgm:spPr/>
    </dgm:pt>
    <dgm:pt modelId="{86918EE0-3020-49F5-B975-D9244F680A7A}" type="pres">
      <dgm:prSet presAssocID="{D877ED45-EB2A-457B-8723-9A20FB53EE5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EB05E39-0662-44EE-9C9D-398478D31F0C}" srcId="{11AC5341-8887-401A-9961-88DE21DC254D}" destId="{FA2E7C6B-FB87-4A8C-857D-5461569302B2}" srcOrd="1" destOrd="0" parTransId="{6EDB9CBB-DB2D-416B-AF6F-E201211AF2A8}" sibTransId="{9FD345F9-EE04-434A-884E-358EC3790BE2}"/>
    <dgm:cxn modelId="{D23D3D5C-C8EF-408A-910C-A46420328E85}" srcId="{11AC5341-8887-401A-9961-88DE21DC254D}" destId="{D877ED45-EB2A-457B-8723-9A20FB53EE5C}" srcOrd="2" destOrd="0" parTransId="{C345CC93-4926-4C56-8D4E-17009F10CFCB}" sibTransId="{969B60ED-1C96-47AF-A924-EC833647948F}"/>
    <dgm:cxn modelId="{5A1E354A-FD73-4D76-9321-F14DBB86EE10}" type="presOf" srcId="{F744B75D-CEC1-4EC2-8F1E-7F19E2AED867}" destId="{FB1CDAB8-9E7B-4EF4-86DE-B02CA2256B69}" srcOrd="0" destOrd="0" presId="urn:microsoft.com/office/officeart/2005/8/layout/vList2"/>
    <dgm:cxn modelId="{4D253773-9893-44F1-B426-C70631B24E7B}" type="presOf" srcId="{11AC5341-8887-401A-9961-88DE21DC254D}" destId="{91179BD0-7B95-41D1-B96A-0AC2CF8028DC}" srcOrd="0" destOrd="0" presId="urn:microsoft.com/office/officeart/2005/8/layout/vList2"/>
    <dgm:cxn modelId="{F66A117A-E366-41B9-99D5-C87130E365F7}" srcId="{11AC5341-8887-401A-9961-88DE21DC254D}" destId="{F744B75D-CEC1-4EC2-8F1E-7F19E2AED867}" srcOrd="0" destOrd="0" parTransId="{E7DD0487-9D33-4478-8046-692158222280}" sibTransId="{382BB911-C2FC-4066-AAB6-D2F82D0557B4}"/>
    <dgm:cxn modelId="{016FFEA8-7E18-4357-A058-DDB3E6F11EDE}" type="presOf" srcId="{FA2E7C6B-FB87-4A8C-857D-5461569302B2}" destId="{676B777E-86E4-4205-ACE3-9957A6256E12}" srcOrd="0" destOrd="0" presId="urn:microsoft.com/office/officeart/2005/8/layout/vList2"/>
    <dgm:cxn modelId="{E330D4DE-09D9-42BD-AD22-91F821DF3059}" type="presOf" srcId="{D877ED45-EB2A-457B-8723-9A20FB53EE5C}" destId="{86918EE0-3020-49F5-B975-D9244F680A7A}" srcOrd="0" destOrd="0" presId="urn:microsoft.com/office/officeart/2005/8/layout/vList2"/>
    <dgm:cxn modelId="{BEC00B30-52F7-4B36-A321-D0FE4E8EE509}" type="presParOf" srcId="{91179BD0-7B95-41D1-B96A-0AC2CF8028DC}" destId="{FB1CDAB8-9E7B-4EF4-86DE-B02CA2256B69}" srcOrd="0" destOrd="0" presId="urn:microsoft.com/office/officeart/2005/8/layout/vList2"/>
    <dgm:cxn modelId="{9A5D18C4-06AE-4BE6-87CD-9F5DA917D160}" type="presParOf" srcId="{91179BD0-7B95-41D1-B96A-0AC2CF8028DC}" destId="{51739ACC-98B7-45DE-9D69-747B6219745C}" srcOrd="1" destOrd="0" presId="urn:microsoft.com/office/officeart/2005/8/layout/vList2"/>
    <dgm:cxn modelId="{E229A578-B101-453F-B8DA-6F7D4E5481C2}" type="presParOf" srcId="{91179BD0-7B95-41D1-B96A-0AC2CF8028DC}" destId="{676B777E-86E4-4205-ACE3-9957A6256E12}" srcOrd="2" destOrd="0" presId="urn:microsoft.com/office/officeart/2005/8/layout/vList2"/>
    <dgm:cxn modelId="{62DE691A-F3F1-4940-9121-64C7230B8555}" type="presParOf" srcId="{91179BD0-7B95-41D1-B96A-0AC2CF8028DC}" destId="{7229DCB7-5C83-4CA3-833D-49F2AF8ED046}" srcOrd="3" destOrd="0" presId="urn:microsoft.com/office/officeart/2005/8/layout/vList2"/>
    <dgm:cxn modelId="{28D6AD3D-D11E-4C9F-8535-97FFC8385F09}" type="presParOf" srcId="{91179BD0-7B95-41D1-B96A-0AC2CF8028DC}" destId="{86918EE0-3020-49F5-B975-D9244F680A7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9A91F9-4AEB-49DC-B48D-EECE7D68522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B6502A-168D-4115-B427-5AB77F1B0AF5}">
      <dgm:prSet/>
      <dgm:spPr/>
      <dgm:t>
        <a:bodyPr/>
        <a:lstStyle/>
        <a:p>
          <a:r>
            <a:rPr lang="es-PY" b="1" dirty="0"/>
            <a:t>Paso 1. </a:t>
          </a:r>
          <a:r>
            <a:rPr lang="es-PY" dirty="0"/>
            <a:t>Obtener, analizar y p</a:t>
          </a:r>
          <a:r>
            <a:rPr lang="es-ES" dirty="0"/>
            <a:t>reprocesar los datos</a:t>
          </a:r>
          <a:endParaRPr lang="en-US" dirty="0"/>
        </a:p>
      </dgm:t>
    </dgm:pt>
    <dgm:pt modelId="{BD7BB5DF-B609-456A-901B-960034547E9B}" type="parTrans" cxnId="{1D52F6F7-4674-4A36-859D-EAA7B86C080D}">
      <dgm:prSet/>
      <dgm:spPr/>
      <dgm:t>
        <a:bodyPr/>
        <a:lstStyle/>
        <a:p>
          <a:endParaRPr lang="en-US"/>
        </a:p>
      </dgm:t>
    </dgm:pt>
    <dgm:pt modelId="{33301B26-D35F-4BBE-8DCF-5CECB2D277D7}" type="sibTrans" cxnId="{1D52F6F7-4674-4A36-859D-EAA7B86C080D}">
      <dgm:prSet/>
      <dgm:spPr/>
      <dgm:t>
        <a:bodyPr/>
        <a:lstStyle/>
        <a:p>
          <a:endParaRPr lang="en-US"/>
        </a:p>
      </dgm:t>
    </dgm:pt>
    <dgm:pt modelId="{1AC7F6C2-3E8A-409F-A0C0-1DF4AC148685}">
      <dgm:prSet/>
      <dgm:spPr/>
      <dgm:t>
        <a:bodyPr/>
        <a:lstStyle/>
        <a:p>
          <a:r>
            <a:rPr lang="es-PY" b="1" dirty="0"/>
            <a:t>Paso 2. </a:t>
          </a:r>
          <a:r>
            <a:rPr lang="es-ES" b="0" dirty="0"/>
            <a:t>Análisis exploratorio de datos (EDA)</a:t>
          </a:r>
          <a:endParaRPr lang="en-US" dirty="0"/>
        </a:p>
      </dgm:t>
    </dgm:pt>
    <dgm:pt modelId="{71D397C1-7F7C-46F2-A64B-4B2363F1A40A}" type="parTrans" cxnId="{C6D26674-4EC0-47DC-AB2A-C96A329F7B79}">
      <dgm:prSet/>
      <dgm:spPr/>
      <dgm:t>
        <a:bodyPr/>
        <a:lstStyle/>
        <a:p>
          <a:endParaRPr lang="en-US"/>
        </a:p>
      </dgm:t>
    </dgm:pt>
    <dgm:pt modelId="{6D43FC84-A2E1-4E48-BC87-97B34F96BAB8}" type="sibTrans" cxnId="{C6D26674-4EC0-47DC-AB2A-C96A329F7B79}">
      <dgm:prSet/>
      <dgm:spPr/>
      <dgm:t>
        <a:bodyPr/>
        <a:lstStyle/>
        <a:p>
          <a:endParaRPr lang="en-US"/>
        </a:p>
      </dgm:t>
    </dgm:pt>
    <dgm:pt modelId="{7418B352-0922-4F5B-A8E3-9A01B6306037}">
      <dgm:prSet/>
      <dgm:spPr/>
      <dgm:t>
        <a:bodyPr/>
        <a:lstStyle/>
        <a:p>
          <a:r>
            <a:rPr lang="es-ES" b="1" dirty="0"/>
            <a:t>Paso 3. </a:t>
          </a:r>
          <a:r>
            <a:rPr lang="es-PY" dirty="0"/>
            <a:t>Análisis de correlaciones y regresiones</a:t>
          </a:r>
          <a:r>
            <a:rPr lang="es-ES" b="1" dirty="0"/>
            <a:t> </a:t>
          </a:r>
          <a:endParaRPr lang="en-US" b="0" dirty="0"/>
        </a:p>
      </dgm:t>
    </dgm:pt>
    <dgm:pt modelId="{13D55D80-5D56-4639-B84E-53DD3C72778A}" type="parTrans" cxnId="{D48C3FEB-3054-4ACD-A5B0-08C5B027230F}">
      <dgm:prSet/>
      <dgm:spPr/>
      <dgm:t>
        <a:bodyPr/>
        <a:lstStyle/>
        <a:p>
          <a:endParaRPr lang="en-US"/>
        </a:p>
      </dgm:t>
    </dgm:pt>
    <dgm:pt modelId="{64C24245-D737-4305-B51A-CD8A0ACF4419}" type="sibTrans" cxnId="{D48C3FEB-3054-4ACD-A5B0-08C5B027230F}">
      <dgm:prSet/>
      <dgm:spPr/>
      <dgm:t>
        <a:bodyPr/>
        <a:lstStyle/>
        <a:p>
          <a:endParaRPr lang="en-US"/>
        </a:p>
      </dgm:t>
    </dgm:pt>
    <dgm:pt modelId="{D08F18D2-C356-4969-A235-5BBFD0CFED35}">
      <dgm:prSet/>
      <dgm:spPr/>
      <dgm:t>
        <a:bodyPr/>
        <a:lstStyle/>
        <a:p>
          <a:r>
            <a:rPr lang="es-PY" b="1" dirty="0"/>
            <a:t>Paso 4. </a:t>
          </a:r>
          <a:r>
            <a:rPr lang="es-PY" dirty="0"/>
            <a:t>Análisis de subgrupos (Altruismo vs. Autopreservación)</a:t>
          </a:r>
          <a:r>
            <a:rPr lang="es-PY" b="1" dirty="0"/>
            <a:t> </a:t>
          </a:r>
          <a:endParaRPr lang="en-US" dirty="0"/>
        </a:p>
      </dgm:t>
    </dgm:pt>
    <dgm:pt modelId="{D6B91151-BCE5-41DB-A269-A48A3FC6B1E7}" type="parTrans" cxnId="{5E018835-E587-4D24-B1E8-893B05FA03B7}">
      <dgm:prSet/>
      <dgm:spPr/>
      <dgm:t>
        <a:bodyPr/>
        <a:lstStyle/>
        <a:p>
          <a:endParaRPr lang="en-US"/>
        </a:p>
      </dgm:t>
    </dgm:pt>
    <dgm:pt modelId="{4F4C1C9E-2FBE-4716-9416-DC6D3299663B}" type="sibTrans" cxnId="{5E018835-E587-4D24-B1E8-893B05FA03B7}">
      <dgm:prSet/>
      <dgm:spPr/>
      <dgm:t>
        <a:bodyPr/>
        <a:lstStyle/>
        <a:p>
          <a:endParaRPr lang="en-US"/>
        </a:p>
      </dgm:t>
    </dgm:pt>
    <dgm:pt modelId="{E49B69F5-5054-4891-88E2-B8987898F492}">
      <dgm:prSet/>
      <dgm:spPr/>
      <dgm:t>
        <a:bodyPr/>
        <a:lstStyle/>
        <a:p>
          <a:r>
            <a:rPr lang="es-PY" b="1" dirty="0"/>
            <a:t>Paso 5. </a:t>
          </a:r>
          <a:r>
            <a:rPr lang="es-ES" dirty="0"/>
            <a:t>Conclusiones</a:t>
          </a:r>
          <a:r>
            <a:rPr lang="es-PY" b="1" dirty="0"/>
            <a:t> </a:t>
          </a:r>
          <a:endParaRPr lang="en-US" dirty="0"/>
        </a:p>
      </dgm:t>
    </dgm:pt>
    <dgm:pt modelId="{F1F9EB12-9BCE-416B-A9EE-89695AB34E9D}" type="parTrans" cxnId="{6A671443-D49F-4B57-A8AB-CF6E61D8584E}">
      <dgm:prSet/>
      <dgm:spPr/>
      <dgm:t>
        <a:bodyPr/>
        <a:lstStyle/>
        <a:p>
          <a:endParaRPr lang="en-US"/>
        </a:p>
      </dgm:t>
    </dgm:pt>
    <dgm:pt modelId="{4AFE8A0B-0064-431C-99B7-E5BCDE31EC65}" type="sibTrans" cxnId="{6A671443-D49F-4B57-A8AB-CF6E61D8584E}">
      <dgm:prSet/>
      <dgm:spPr/>
      <dgm:t>
        <a:bodyPr/>
        <a:lstStyle/>
        <a:p>
          <a:endParaRPr lang="en-US"/>
        </a:p>
      </dgm:t>
    </dgm:pt>
    <dgm:pt modelId="{B0FE7BC8-E6B5-4F3C-AD66-F98FECDA4529}" type="pres">
      <dgm:prSet presAssocID="{009A91F9-4AEB-49DC-B48D-EECE7D68522E}" presName="linear" presStyleCnt="0">
        <dgm:presLayoutVars>
          <dgm:animLvl val="lvl"/>
          <dgm:resizeHandles val="exact"/>
        </dgm:presLayoutVars>
      </dgm:prSet>
      <dgm:spPr/>
    </dgm:pt>
    <dgm:pt modelId="{BDD4A204-5442-4D52-B8F3-60E484670E86}" type="pres">
      <dgm:prSet presAssocID="{21B6502A-168D-4115-B427-5AB77F1B0AF5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FE65F02E-F05E-4CCE-8A5D-1EB21B7174B3}" type="pres">
      <dgm:prSet presAssocID="{33301B26-D35F-4BBE-8DCF-5CECB2D277D7}" presName="spacer" presStyleCnt="0"/>
      <dgm:spPr/>
    </dgm:pt>
    <dgm:pt modelId="{84A6347B-519A-4F8F-808E-08EC211FDDA8}" type="pres">
      <dgm:prSet presAssocID="{1AC7F6C2-3E8A-409F-A0C0-1DF4AC14868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DE83607A-DCDD-4E56-839C-28C57FEB5D2F}" type="pres">
      <dgm:prSet presAssocID="{6D43FC84-A2E1-4E48-BC87-97B34F96BAB8}" presName="spacer" presStyleCnt="0"/>
      <dgm:spPr/>
    </dgm:pt>
    <dgm:pt modelId="{B011ADCA-783A-4787-95BB-CC79BB64E9BA}" type="pres">
      <dgm:prSet presAssocID="{7418B352-0922-4F5B-A8E3-9A01B630603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B83C4FB-9AE9-4B7A-B3BB-9113811CD245}" type="pres">
      <dgm:prSet presAssocID="{64C24245-D737-4305-B51A-CD8A0ACF4419}" presName="spacer" presStyleCnt="0"/>
      <dgm:spPr/>
    </dgm:pt>
    <dgm:pt modelId="{928C9F76-213C-444D-B112-CB8C91F5E0FC}" type="pres">
      <dgm:prSet presAssocID="{D08F18D2-C356-4969-A235-5BBFD0CFED3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B6F66B0-AE95-4613-885F-B68DE3FCF310}" type="pres">
      <dgm:prSet presAssocID="{4F4C1C9E-2FBE-4716-9416-DC6D3299663B}" presName="spacer" presStyleCnt="0"/>
      <dgm:spPr/>
    </dgm:pt>
    <dgm:pt modelId="{2157A577-2DE7-41D5-A8D9-0E9077E3FD4A}" type="pres">
      <dgm:prSet presAssocID="{E49B69F5-5054-4891-88E2-B8987898F492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E018835-E587-4D24-B1E8-893B05FA03B7}" srcId="{009A91F9-4AEB-49DC-B48D-EECE7D68522E}" destId="{D08F18D2-C356-4969-A235-5BBFD0CFED35}" srcOrd="3" destOrd="0" parTransId="{D6B91151-BCE5-41DB-A269-A48A3FC6B1E7}" sibTransId="{4F4C1C9E-2FBE-4716-9416-DC6D3299663B}"/>
    <dgm:cxn modelId="{CCB8FF5B-BF15-4F08-80B1-035E9C928DF1}" type="presOf" srcId="{009A91F9-4AEB-49DC-B48D-EECE7D68522E}" destId="{B0FE7BC8-E6B5-4F3C-AD66-F98FECDA4529}" srcOrd="0" destOrd="0" presId="urn:microsoft.com/office/officeart/2005/8/layout/vList2"/>
    <dgm:cxn modelId="{44B96A41-99B8-457A-AF22-8A866ABDE31C}" type="presOf" srcId="{1AC7F6C2-3E8A-409F-A0C0-1DF4AC148685}" destId="{84A6347B-519A-4F8F-808E-08EC211FDDA8}" srcOrd="0" destOrd="0" presId="urn:microsoft.com/office/officeart/2005/8/layout/vList2"/>
    <dgm:cxn modelId="{6A671443-D49F-4B57-A8AB-CF6E61D8584E}" srcId="{009A91F9-4AEB-49DC-B48D-EECE7D68522E}" destId="{E49B69F5-5054-4891-88E2-B8987898F492}" srcOrd="4" destOrd="0" parTransId="{F1F9EB12-9BCE-416B-A9EE-89695AB34E9D}" sibTransId="{4AFE8A0B-0064-431C-99B7-E5BCDE31EC65}"/>
    <dgm:cxn modelId="{1B433366-956F-4948-B480-243D40C6D2F4}" type="presOf" srcId="{21B6502A-168D-4115-B427-5AB77F1B0AF5}" destId="{BDD4A204-5442-4D52-B8F3-60E484670E86}" srcOrd="0" destOrd="0" presId="urn:microsoft.com/office/officeart/2005/8/layout/vList2"/>
    <dgm:cxn modelId="{95B7F16F-E1FC-4F37-9DF5-E56FB821C4E1}" type="presOf" srcId="{D08F18D2-C356-4969-A235-5BBFD0CFED35}" destId="{928C9F76-213C-444D-B112-CB8C91F5E0FC}" srcOrd="0" destOrd="0" presId="urn:microsoft.com/office/officeart/2005/8/layout/vList2"/>
    <dgm:cxn modelId="{C6D26674-4EC0-47DC-AB2A-C96A329F7B79}" srcId="{009A91F9-4AEB-49DC-B48D-EECE7D68522E}" destId="{1AC7F6C2-3E8A-409F-A0C0-1DF4AC148685}" srcOrd="1" destOrd="0" parTransId="{71D397C1-7F7C-46F2-A64B-4B2363F1A40A}" sibTransId="{6D43FC84-A2E1-4E48-BC87-97B34F96BAB8}"/>
    <dgm:cxn modelId="{6CB0F8A9-096F-4542-80FC-EB43D954F77C}" type="presOf" srcId="{7418B352-0922-4F5B-A8E3-9A01B6306037}" destId="{B011ADCA-783A-4787-95BB-CC79BB64E9BA}" srcOrd="0" destOrd="0" presId="urn:microsoft.com/office/officeart/2005/8/layout/vList2"/>
    <dgm:cxn modelId="{D48C3FEB-3054-4ACD-A5B0-08C5B027230F}" srcId="{009A91F9-4AEB-49DC-B48D-EECE7D68522E}" destId="{7418B352-0922-4F5B-A8E3-9A01B6306037}" srcOrd="2" destOrd="0" parTransId="{13D55D80-5D56-4639-B84E-53DD3C72778A}" sibTransId="{64C24245-D737-4305-B51A-CD8A0ACF4419}"/>
    <dgm:cxn modelId="{1D52F6F7-4674-4A36-859D-EAA7B86C080D}" srcId="{009A91F9-4AEB-49DC-B48D-EECE7D68522E}" destId="{21B6502A-168D-4115-B427-5AB77F1B0AF5}" srcOrd="0" destOrd="0" parTransId="{BD7BB5DF-B609-456A-901B-960034547E9B}" sibTransId="{33301B26-D35F-4BBE-8DCF-5CECB2D277D7}"/>
    <dgm:cxn modelId="{45F9E4FF-845E-4A62-A7FC-650D2443B725}" type="presOf" srcId="{E49B69F5-5054-4891-88E2-B8987898F492}" destId="{2157A577-2DE7-41D5-A8D9-0E9077E3FD4A}" srcOrd="0" destOrd="0" presId="urn:microsoft.com/office/officeart/2005/8/layout/vList2"/>
    <dgm:cxn modelId="{84F64CEB-804C-4A74-82F2-D1FBE80650E9}" type="presParOf" srcId="{B0FE7BC8-E6B5-4F3C-AD66-F98FECDA4529}" destId="{BDD4A204-5442-4D52-B8F3-60E484670E86}" srcOrd="0" destOrd="0" presId="urn:microsoft.com/office/officeart/2005/8/layout/vList2"/>
    <dgm:cxn modelId="{A01200B7-879B-4E26-8F66-307CE8070ABF}" type="presParOf" srcId="{B0FE7BC8-E6B5-4F3C-AD66-F98FECDA4529}" destId="{FE65F02E-F05E-4CCE-8A5D-1EB21B7174B3}" srcOrd="1" destOrd="0" presId="urn:microsoft.com/office/officeart/2005/8/layout/vList2"/>
    <dgm:cxn modelId="{9D900EF7-95D8-4AD0-9192-D27B7E628453}" type="presParOf" srcId="{B0FE7BC8-E6B5-4F3C-AD66-F98FECDA4529}" destId="{84A6347B-519A-4F8F-808E-08EC211FDDA8}" srcOrd="2" destOrd="0" presId="urn:microsoft.com/office/officeart/2005/8/layout/vList2"/>
    <dgm:cxn modelId="{F6A981DD-F884-4D8F-BC03-947024E0F9DE}" type="presParOf" srcId="{B0FE7BC8-E6B5-4F3C-AD66-F98FECDA4529}" destId="{DE83607A-DCDD-4E56-839C-28C57FEB5D2F}" srcOrd="3" destOrd="0" presId="urn:microsoft.com/office/officeart/2005/8/layout/vList2"/>
    <dgm:cxn modelId="{D300DA27-2452-405E-94B3-103F44CCF579}" type="presParOf" srcId="{B0FE7BC8-E6B5-4F3C-AD66-F98FECDA4529}" destId="{B011ADCA-783A-4787-95BB-CC79BB64E9BA}" srcOrd="4" destOrd="0" presId="urn:microsoft.com/office/officeart/2005/8/layout/vList2"/>
    <dgm:cxn modelId="{9184057E-83B9-4513-AD82-F05346E732D8}" type="presParOf" srcId="{B0FE7BC8-E6B5-4F3C-AD66-F98FECDA4529}" destId="{1B83C4FB-9AE9-4B7A-B3BB-9113811CD245}" srcOrd="5" destOrd="0" presId="urn:microsoft.com/office/officeart/2005/8/layout/vList2"/>
    <dgm:cxn modelId="{E8DE1ECF-393C-4BE6-B6EF-9D8F66472F50}" type="presParOf" srcId="{B0FE7BC8-E6B5-4F3C-AD66-F98FECDA4529}" destId="{928C9F76-213C-444D-B112-CB8C91F5E0FC}" srcOrd="6" destOrd="0" presId="urn:microsoft.com/office/officeart/2005/8/layout/vList2"/>
    <dgm:cxn modelId="{655EA26C-D9FB-4A43-B9F8-19AB7A548EF6}" type="presParOf" srcId="{B0FE7BC8-E6B5-4F3C-AD66-F98FECDA4529}" destId="{1B6F66B0-AE95-4613-885F-B68DE3FCF310}" srcOrd="7" destOrd="0" presId="urn:microsoft.com/office/officeart/2005/8/layout/vList2"/>
    <dgm:cxn modelId="{C283738D-CC9C-4310-A8F2-EDF7755496CC}" type="presParOf" srcId="{B0FE7BC8-E6B5-4F3C-AD66-F98FECDA4529}" destId="{2157A577-2DE7-41D5-A8D9-0E9077E3FD4A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1CDAB8-9E7B-4EF4-86DE-B02CA2256B69}">
      <dsp:nvSpPr>
        <dsp:cNvPr id="0" name=""/>
        <dsp:cNvSpPr/>
      </dsp:nvSpPr>
      <dsp:spPr>
        <a:xfrm>
          <a:off x="0" y="169124"/>
          <a:ext cx="5291663" cy="109980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Y" sz="2000" kern="1200" dirty="0"/>
            <a:t>1. Las mujeres y los niños tenían mayores probabilidades de sobrevivir debido a las normas sociales ("mujeres y niños primero").</a:t>
          </a:r>
          <a:endParaRPr lang="en-US" sz="2000" kern="1200" dirty="0"/>
        </a:p>
      </dsp:txBody>
      <dsp:txXfrm>
        <a:off x="53688" y="222812"/>
        <a:ext cx="5184287" cy="992424"/>
      </dsp:txXfrm>
    </dsp:sp>
    <dsp:sp modelId="{676B777E-86E4-4205-ACE3-9957A6256E12}">
      <dsp:nvSpPr>
        <dsp:cNvPr id="0" name=""/>
        <dsp:cNvSpPr/>
      </dsp:nvSpPr>
      <dsp:spPr>
        <a:xfrm>
          <a:off x="0" y="1326524"/>
          <a:ext cx="5291663" cy="1099800"/>
        </a:xfrm>
        <a:prstGeom prst="roundRect">
          <a:avLst/>
        </a:prstGeom>
        <a:solidFill>
          <a:schemeClr val="tx2">
            <a:lumMod val="75000"/>
            <a:lumOff val="2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Y" sz="2000" kern="1200" dirty="0"/>
            <a:t>2. Los pasajeros de primera clase tenían más posibilidades de sobrevivir porque tenían un acceso más fácil a los botes salvavidas.</a:t>
          </a:r>
          <a:endParaRPr lang="en-US" sz="2000" kern="1200" dirty="0"/>
        </a:p>
      </dsp:txBody>
      <dsp:txXfrm>
        <a:off x="53688" y="1380212"/>
        <a:ext cx="5184287" cy="992424"/>
      </dsp:txXfrm>
    </dsp:sp>
    <dsp:sp modelId="{86918EE0-3020-49F5-B975-D9244F680A7A}">
      <dsp:nvSpPr>
        <dsp:cNvPr id="0" name=""/>
        <dsp:cNvSpPr/>
      </dsp:nvSpPr>
      <dsp:spPr>
        <a:xfrm>
          <a:off x="0" y="2483924"/>
          <a:ext cx="5291663" cy="1099800"/>
        </a:xfrm>
        <a:prstGeom prst="roundRect">
          <a:avLst/>
        </a:prstGeom>
        <a:solidFill>
          <a:schemeClr val="tx2">
            <a:lumMod val="90000"/>
            <a:lumOff val="1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Y" sz="2000" kern="1200" dirty="0"/>
            <a:t>3. Los pasajeros que viajaban en grupos (familiares, amigos) tendrían mayor probabilidad de sobrevivencia. </a:t>
          </a:r>
          <a:endParaRPr lang="en-US" sz="2000" kern="1200" dirty="0"/>
        </a:p>
      </dsp:txBody>
      <dsp:txXfrm>
        <a:off x="53688" y="2537612"/>
        <a:ext cx="5184287" cy="9924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D4A204-5442-4D52-B8F3-60E484670E86}">
      <dsp:nvSpPr>
        <dsp:cNvPr id="0" name=""/>
        <dsp:cNvSpPr/>
      </dsp:nvSpPr>
      <dsp:spPr>
        <a:xfrm>
          <a:off x="0" y="227303"/>
          <a:ext cx="10515600" cy="7125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Y" sz="2900" b="1" kern="1200" dirty="0"/>
            <a:t>Paso 1. </a:t>
          </a:r>
          <a:r>
            <a:rPr lang="es-PY" sz="2900" kern="1200" dirty="0"/>
            <a:t>Obtener, analizar y p</a:t>
          </a:r>
          <a:r>
            <a:rPr lang="es-ES" sz="2900" kern="1200" dirty="0"/>
            <a:t>reprocesar los datos</a:t>
          </a:r>
          <a:endParaRPr lang="en-US" sz="2900" kern="1200" dirty="0"/>
        </a:p>
      </dsp:txBody>
      <dsp:txXfrm>
        <a:off x="34783" y="262086"/>
        <a:ext cx="10446034" cy="642964"/>
      </dsp:txXfrm>
    </dsp:sp>
    <dsp:sp modelId="{84A6347B-519A-4F8F-808E-08EC211FDDA8}">
      <dsp:nvSpPr>
        <dsp:cNvPr id="0" name=""/>
        <dsp:cNvSpPr/>
      </dsp:nvSpPr>
      <dsp:spPr>
        <a:xfrm>
          <a:off x="0" y="1023353"/>
          <a:ext cx="10515600" cy="7125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Y" sz="2900" b="1" kern="1200" dirty="0"/>
            <a:t>Paso 2. </a:t>
          </a:r>
          <a:r>
            <a:rPr lang="es-ES" sz="2900" b="0" kern="1200" dirty="0"/>
            <a:t>Análisis exploratorio de datos (EDA)</a:t>
          </a:r>
          <a:endParaRPr lang="en-US" sz="2900" kern="1200" dirty="0"/>
        </a:p>
      </dsp:txBody>
      <dsp:txXfrm>
        <a:off x="34783" y="1058136"/>
        <a:ext cx="10446034" cy="642964"/>
      </dsp:txXfrm>
    </dsp:sp>
    <dsp:sp modelId="{B011ADCA-783A-4787-95BB-CC79BB64E9BA}">
      <dsp:nvSpPr>
        <dsp:cNvPr id="0" name=""/>
        <dsp:cNvSpPr/>
      </dsp:nvSpPr>
      <dsp:spPr>
        <a:xfrm>
          <a:off x="0" y="1819404"/>
          <a:ext cx="10515600" cy="7125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900" b="1" kern="1200" dirty="0"/>
            <a:t>Paso 3. </a:t>
          </a:r>
          <a:r>
            <a:rPr lang="es-PY" sz="2900" kern="1200" dirty="0"/>
            <a:t>Análisis de correlaciones y regresiones</a:t>
          </a:r>
          <a:r>
            <a:rPr lang="es-ES" sz="2900" b="1" kern="1200" dirty="0"/>
            <a:t> </a:t>
          </a:r>
          <a:endParaRPr lang="en-US" sz="2900" b="0" kern="1200" dirty="0"/>
        </a:p>
      </dsp:txBody>
      <dsp:txXfrm>
        <a:off x="34783" y="1854187"/>
        <a:ext cx="10446034" cy="642964"/>
      </dsp:txXfrm>
    </dsp:sp>
    <dsp:sp modelId="{928C9F76-213C-444D-B112-CB8C91F5E0FC}">
      <dsp:nvSpPr>
        <dsp:cNvPr id="0" name=""/>
        <dsp:cNvSpPr/>
      </dsp:nvSpPr>
      <dsp:spPr>
        <a:xfrm>
          <a:off x="0" y="2615454"/>
          <a:ext cx="10515600" cy="7125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Y" sz="2900" b="1" kern="1200" dirty="0"/>
            <a:t>Paso 4. </a:t>
          </a:r>
          <a:r>
            <a:rPr lang="es-PY" sz="2900" kern="1200" dirty="0"/>
            <a:t>Análisis de subgrupos (Altruismo vs. Autopreservación)</a:t>
          </a:r>
          <a:r>
            <a:rPr lang="es-PY" sz="2900" b="1" kern="1200" dirty="0"/>
            <a:t> </a:t>
          </a:r>
          <a:endParaRPr lang="en-US" sz="2900" kern="1200" dirty="0"/>
        </a:p>
      </dsp:txBody>
      <dsp:txXfrm>
        <a:off x="34783" y="2650237"/>
        <a:ext cx="10446034" cy="642964"/>
      </dsp:txXfrm>
    </dsp:sp>
    <dsp:sp modelId="{2157A577-2DE7-41D5-A8D9-0E9077E3FD4A}">
      <dsp:nvSpPr>
        <dsp:cNvPr id="0" name=""/>
        <dsp:cNvSpPr/>
      </dsp:nvSpPr>
      <dsp:spPr>
        <a:xfrm>
          <a:off x="0" y="3411504"/>
          <a:ext cx="10515600" cy="71253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PY" sz="2900" b="1" kern="1200" dirty="0"/>
            <a:t>Paso 5. </a:t>
          </a:r>
          <a:r>
            <a:rPr lang="es-ES" sz="2900" kern="1200" dirty="0"/>
            <a:t>Conclusiones</a:t>
          </a:r>
          <a:r>
            <a:rPr lang="es-PY" sz="2900" b="1" kern="1200" dirty="0"/>
            <a:t> </a:t>
          </a:r>
          <a:endParaRPr lang="en-US" sz="2900" kern="1200" dirty="0"/>
        </a:p>
      </dsp:txBody>
      <dsp:txXfrm>
        <a:off x="34783" y="3446287"/>
        <a:ext cx="10446034" cy="6429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654680-835A-65D5-2F86-ECDAFD3EC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Y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FD47447-3409-9345-9AA4-AA5842B637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9EBFBB-A4FF-1272-9C90-EE7B70FA2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29BF42D-3D87-7BB6-085F-7C3843FD1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18C0128-000C-1132-0F7A-87DEB60F3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3772231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4FCB03-E706-261A-9C3E-A6D96F1B3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Y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C67C2A3-E338-DFFB-54A4-2CFED824BB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C312F7-A8FD-8660-60D9-383E6ACC0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519EDD-9EB7-41BB-DDD8-8F05FB365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2B4150B-472D-0CD5-1C92-B711D3D3F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3835458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7A028D9-FD05-F689-BD74-81FB6EEE18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Y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8F8F24A-3186-6C6B-44DA-15D3781FAC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504FF8-DC45-25B9-EEA8-40786D39A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4C18D2-9111-D9E9-57B4-63F0A6364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7826F8-CA67-CE10-7130-27DFF046B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361216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AE103F-8E78-C2C3-809A-0F2C6ECF6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3CEDF7-A9F3-EE9C-F83E-E81DA8C4A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375F7CE-FCCF-A834-6A8C-2072A54EB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9806B7-8AE0-DBA0-6BC8-927ED9023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52E487-65C4-9B94-9A6B-49F50A2B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650540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A78C2F-D550-D89E-4383-29A6282EC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E84DF00-6ADC-A9DC-A96D-8AB653AB4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C82844-D57A-869E-6AF1-2610DA790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CD6FA0D-BC24-4885-8E01-36626314F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66749B4-CD73-8C26-B336-2EC7E10BF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4226040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60F0A7-9E79-E50B-5DA1-1EADD0B25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DA159B-08AA-2BB2-6A2B-C3EB760D0E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Y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45AE04D-A996-C86A-38E5-7F7857D333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Y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2BBDA4B-104D-6F0E-D38E-59416571C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663783C-6C48-4ABB-DFF3-7DE0BC530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A3B00CE-8112-BD3E-9E3F-2180600E0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352786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20DDAC-6818-DD84-6B50-A26904377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363461E-3DEF-A1ED-26A5-152FF8A334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1D5AAC7-A6CC-1CB7-343E-9E8074F95C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Y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E9C16CA-67DB-5F3E-8C33-2CE29044A9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12F23E6-C8F1-54FF-DCA8-F0295C8BC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Y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A8E418C-EE49-9630-663A-18EDD02A4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BAF535D-E4E9-A9FF-CB98-C478170BE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4E289A5-1E3E-ABBC-C3E7-8E9886629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711358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3DBD31-B7DE-1E83-4565-32B7688D5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Y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CF7C2B4-9094-497D-D98C-2AC34CD45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2BEC73B-5455-F01F-7DBF-1314ADE21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EDA580F-3EEA-D902-D65C-232B9FA90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440783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4BD1F96-78FD-B9F0-DBD0-F164EB91D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5A17D1B-89FE-7A97-0697-EEC2BD5A1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486D9F6-E7ED-D3EB-2801-E8EA43881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2212597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DDC015-64DB-D6A7-6D00-AEDCA5639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Y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5DB465-6BD4-7CC3-EED0-EAE2EE478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Y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24D4957-67B5-4B23-ED3D-55DC406D9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177624F-41C0-03F7-032D-E5EDB89E0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8F79147-8915-F68A-0DC2-F8E284010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DDED8BE-E285-267B-AC95-D74E0BDBB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254664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E4587C-0DFD-DB0E-748D-3ED2B5ACF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Y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7485028-D929-C02C-CBA3-0E3A3E5B56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Y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9D089D7-939F-55CC-F1E3-351CE5BC61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F546750-310A-AFE5-71B5-96005FB48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66DC78B-8832-C4B7-6BC7-720617FB3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0953019-9FB3-958C-797F-54F485BEC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985130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9CB49D3-6D22-14A2-CABF-03B476CD3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Y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3414991-3263-8597-5213-48A439749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Y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84E9654-7BC9-91C7-087A-1696E2A19C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C407FE-5CCC-44F0-B5E3-4603112C4D3E}" type="datetimeFigureOut">
              <a:rPr lang="es-PY" smtClean="0"/>
              <a:t>14/10/2024</a:t>
            </a:fld>
            <a:endParaRPr lang="es-PY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23219BB-9052-2495-D436-7E43DC701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PY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714085-72F6-3962-16CF-022094768B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64FBB3-09E6-46C9-808D-63786FB8BDDE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884419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0F09260-C7D7-50C7-187F-181CED0A06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s-PY" sz="4800" dirty="0">
                <a:solidFill>
                  <a:srgbClr val="FFFFFF"/>
                </a:solidFill>
              </a:rPr>
              <a:t>Proyecto Módulo 1</a:t>
            </a:r>
            <a:br>
              <a:rPr lang="es-PY" sz="4800" dirty="0">
                <a:solidFill>
                  <a:srgbClr val="FFFFFF"/>
                </a:solidFill>
              </a:rPr>
            </a:br>
            <a:r>
              <a:rPr lang="es-PY" sz="4800" b="1" dirty="0">
                <a:solidFill>
                  <a:srgbClr val="FFFFFF"/>
                </a:solidFill>
              </a:rPr>
              <a:t>Curso Análisis de Datos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8894A08-6926-4FC5-07DF-19813467C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s-PY" dirty="0"/>
              <a:t>Osvaldo González Prieto</a:t>
            </a:r>
          </a:p>
          <a:p>
            <a:pPr algn="l"/>
            <a:r>
              <a:rPr lang="es-PY" dirty="0"/>
              <a:t>Octubre - 2024</a:t>
            </a:r>
          </a:p>
        </p:txBody>
      </p:sp>
    </p:spTree>
    <p:extLst>
      <p:ext uri="{BB962C8B-B14F-4D97-AF65-F5344CB8AC3E}">
        <p14:creationId xmlns:p14="http://schemas.microsoft.com/office/powerpoint/2010/main" val="3866495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E77810D-FCC5-7627-1073-FC646D611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88308"/>
            <a:ext cx="7188989" cy="1021424"/>
          </a:xfrm>
        </p:spPr>
        <p:txBody>
          <a:bodyPr anchor="b">
            <a:normAutofit/>
          </a:bodyPr>
          <a:lstStyle/>
          <a:p>
            <a:r>
              <a:rPr lang="es-PY" sz="4000" b="1">
                <a:solidFill>
                  <a:schemeClr val="bg1"/>
                </a:solidFill>
              </a:rPr>
              <a:t>Información del DataSet</a:t>
            </a:r>
            <a:endParaRPr lang="es-PY" sz="4000">
              <a:solidFill>
                <a:schemeClr val="bg1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1440584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7C2F6CE-0CF2-4DDD-85F5-96799A328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164811" y="6267491"/>
            <a:ext cx="802718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186CA20D-F6ED-4CE3-3A98-DFBD0D10E8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2818465"/>
              </p:ext>
            </p:extLst>
          </p:nvPr>
        </p:nvGraphicFramePr>
        <p:xfrm>
          <a:off x="2182922" y="1715407"/>
          <a:ext cx="7826158" cy="42418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3023">
                  <a:extLst>
                    <a:ext uri="{9D8B030D-6E8A-4147-A177-3AD203B41FA5}">
                      <a16:colId xmlns:a16="http://schemas.microsoft.com/office/drawing/2014/main" val="255226288"/>
                    </a:ext>
                  </a:extLst>
                </a:gridCol>
                <a:gridCol w="2478600">
                  <a:extLst>
                    <a:ext uri="{9D8B030D-6E8A-4147-A177-3AD203B41FA5}">
                      <a16:colId xmlns:a16="http://schemas.microsoft.com/office/drawing/2014/main" val="715865172"/>
                    </a:ext>
                  </a:extLst>
                </a:gridCol>
                <a:gridCol w="2478600">
                  <a:extLst>
                    <a:ext uri="{9D8B030D-6E8A-4147-A177-3AD203B41FA5}">
                      <a16:colId xmlns:a16="http://schemas.microsoft.com/office/drawing/2014/main" val="1600430174"/>
                    </a:ext>
                  </a:extLst>
                </a:gridCol>
                <a:gridCol w="1965935">
                  <a:extLst>
                    <a:ext uri="{9D8B030D-6E8A-4147-A177-3AD203B41FA5}">
                      <a16:colId xmlns:a16="http://schemas.microsoft.com/office/drawing/2014/main" val="1736926051"/>
                    </a:ext>
                  </a:extLst>
                </a:gridCol>
              </a:tblGrid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1" u="none" strike="noStrike">
                          <a:solidFill>
                            <a:srgbClr val="FFFFFF"/>
                          </a:solidFill>
                          <a:effectLst/>
                        </a:rPr>
                        <a:t>#</a:t>
                      </a:r>
                      <a:endParaRPr lang="es-ES" sz="1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1" u="none" strike="noStrike">
                          <a:solidFill>
                            <a:srgbClr val="FFFFFF"/>
                          </a:solidFill>
                          <a:effectLst/>
                        </a:rPr>
                        <a:t>Column</a:t>
                      </a:r>
                      <a:endParaRPr lang="es-ES" sz="1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1" u="none" strike="noStrike">
                          <a:solidFill>
                            <a:srgbClr val="FFFFFF"/>
                          </a:solidFill>
                          <a:effectLst/>
                        </a:rPr>
                        <a:t>Non-Null</a:t>
                      </a:r>
                      <a:endParaRPr lang="es-ES" sz="1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1" u="none" strike="noStrike">
                          <a:solidFill>
                            <a:srgbClr val="FFFFFF"/>
                          </a:solidFill>
                          <a:effectLst/>
                        </a:rPr>
                        <a:t>Dtype</a:t>
                      </a:r>
                      <a:endParaRPr lang="es-ES" sz="19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2138819110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0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PassengerId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891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int64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392643325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Survived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891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object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745847542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Pclass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891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int64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264421518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Name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891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object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1780070034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Sex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891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object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3458426082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Age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714</a:t>
                      </a: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float64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2765753251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SibSp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891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int64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2257716591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Parch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891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int64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2276497466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8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Ticket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891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object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2104214126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9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Fare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891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float64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1796029438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10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Cabin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204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object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4158969537"/>
                  </a:ext>
                </a:extLst>
              </a:tr>
              <a:tr h="326293"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11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Embarked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889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object</a:t>
                      </a:r>
                      <a:endParaRPr lang="es-E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857" marR="8857" marT="8857" marB="0" anchor="b"/>
                </a:tc>
                <a:extLst>
                  <a:ext uri="{0D108BD9-81ED-4DB2-BD59-A6C34878D82A}">
                    <a16:rowId xmlns:a16="http://schemas.microsoft.com/office/drawing/2014/main" val="2367134223"/>
                  </a:ext>
                </a:extLst>
              </a:tr>
            </a:tbl>
          </a:graphicData>
        </a:graphic>
      </p:graphicFrame>
      <p:sp>
        <p:nvSpPr>
          <p:cNvPr id="5" name="Rectángulo 4">
            <a:extLst>
              <a:ext uri="{FF2B5EF4-FFF2-40B4-BE49-F238E27FC236}">
                <a16:creationId xmlns:a16="http://schemas.microsoft.com/office/drawing/2014/main" id="{59C0C455-1932-B378-D40D-BDB174D58C35}"/>
              </a:ext>
            </a:extLst>
          </p:cNvPr>
          <p:cNvSpPr/>
          <p:nvPr/>
        </p:nvSpPr>
        <p:spPr>
          <a:xfrm>
            <a:off x="2182922" y="3594538"/>
            <a:ext cx="7826156" cy="472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Y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1260E15F-CE51-5BAB-6BD6-C44C3E9C6521}"/>
              </a:ext>
            </a:extLst>
          </p:cNvPr>
          <p:cNvSpPr/>
          <p:nvPr/>
        </p:nvSpPr>
        <p:spPr>
          <a:xfrm>
            <a:off x="2182922" y="5257392"/>
            <a:ext cx="7826156" cy="6998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576983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Gráfico&#10;&#10;Descripción generada automáticamente">
            <a:extLst>
              <a:ext uri="{FF2B5EF4-FFF2-40B4-BE49-F238E27FC236}">
                <a16:creationId xmlns:a16="http://schemas.microsoft.com/office/drawing/2014/main" id="{2223DCD0-F78D-25F8-7C24-CFFDA0D15C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276" y="457200"/>
            <a:ext cx="9947448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08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47E5842-018A-5AD1-ED35-F5C0C4D51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Imputar valores nulos (NaN) del DataSet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A11BAA4-68A3-B2D0-ABE2-C9524F10B6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9633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Gráfico, Histograma&#10;&#10;Descripción generada automáticamente">
            <a:extLst>
              <a:ext uri="{FF2B5EF4-FFF2-40B4-BE49-F238E27FC236}">
                <a16:creationId xmlns:a16="http://schemas.microsoft.com/office/drawing/2014/main" id="{3102E21E-70E2-2FC5-3E74-E5F699411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181" y="778806"/>
            <a:ext cx="9286872" cy="59436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02E01D4B-509A-C0BE-F19A-1AF71DC7F673}"/>
              </a:ext>
            </a:extLst>
          </p:cNvPr>
          <p:cNvSpPr txBox="1"/>
          <p:nvPr/>
        </p:nvSpPr>
        <p:spPr>
          <a:xfrm>
            <a:off x="2017986" y="204950"/>
            <a:ext cx="797735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PY" sz="2400" b="1" dirty="0"/>
              <a:t>Imputación de la columna ‘Age’</a:t>
            </a:r>
          </a:p>
        </p:txBody>
      </p:sp>
    </p:spTree>
    <p:extLst>
      <p:ext uri="{BB962C8B-B14F-4D97-AF65-F5344CB8AC3E}">
        <p14:creationId xmlns:p14="http://schemas.microsoft.com/office/powerpoint/2010/main" val="39003689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CEA285FD-6AFE-7A5D-8A4C-311D6402A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903" y="756745"/>
            <a:ext cx="7547427" cy="59436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BE4FC2F-A3D7-8A8C-802F-8DDC115B8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0128" y="1270457"/>
            <a:ext cx="1913171" cy="779891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0DF6A37-8392-7FB4-7E99-0A7171D31825}"/>
              </a:ext>
            </a:extLst>
          </p:cNvPr>
          <p:cNvSpPr txBox="1"/>
          <p:nvPr/>
        </p:nvSpPr>
        <p:spPr>
          <a:xfrm>
            <a:off x="2017986" y="204950"/>
            <a:ext cx="797735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PY" sz="2400" b="1" dirty="0"/>
              <a:t>Imputación de la columna ‘Embarked’</a:t>
            </a:r>
          </a:p>
        </p:txBody>
      </p:sp>
    </p:spTree>
    <p:extLst>
      <p:ext uri="{BB962C8B-B14F-4D97-AF65-F5344CB8AC3E}">
        <p14:creationId xmlns:p14="http://schemas.microsoft.com/office/powerpoint/2010/main" val="40013636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EC578FA-34E6-1FFA-C357-ECF5E3DD9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Paso 2. </a:t>
            </a:r>
            <a:r>
              <a:rPr lang="en-US" sz="4800" b="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Análisis exploratorio de datos (EDA)</a:t>
            </a:r>
            <a:b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4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7D01971-0A84-1F57-940C-A367CD3861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PY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Realizar un análisis estadístico descriptivo de las variables clave que pueden influir en la supervivencia</a:t>
            </a:r>
            <a:endParaRPr lang="en-US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9021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506B396-5ACA-4950-1B7A-703BB32A4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Edad de tripulantes – Grafico de caja</a:t>
            </a:r>
          </a:p>
        </p:txBody>
      </p:sp>
      <p:pic>
        <p:nvPicPr>
          <p:cNvPr id="9" name="Marcador de contenido 8" descr="Gráfico, Gráfico de barras, Gráfico de cajas y bigotes&#10;&#10;Descripción generada automáticamente">
            <a:extLst>
              <a:ext uri="{FF2B5EF4-FFF2-40B4-BE49-F238E27FC236}">
                <a16:creationId xmlns:a16="http://schemas.microsoft.com/office/drawing/2014/main" id="{A93F4C30-FE31-8233-16E3-1A4D51E0BD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428" y="755473"/>
            <a:ext cx="7225748" cy="5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38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Gráfico, Histograma&#10;&#10;Descripción generada automáticamente">
            <a:extLst>
              <a:ext uri="{FF2B5EF4-FFF2-40B4-BE49-F238E27FC236}">
                <a16:creationId xmlns:a16="http://schemas.microsoft.com/office/drawing/2014/main" id="{71121BF2-8E1B-21ED-859C-3726D2DDEE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773" y="457200"/>
            <a:ext cx="9586453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519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Gráfico, Histograma&#10;&#10;Descripción generada automáticamente">
            <a:extLst>
              <a:ext uri="{FF2B5EF4-FFF2-40B4-BE49-F238E27FC236}">
                <a16:creationId xmlns:a16="http://schemas.microsoft.com/office/drawing/2014/main" id="{44CEE212-B7C6-6189-4AAA-1FA559480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773" y="457200"/>
            <a:ext cx="9586453" cy="59436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BFF3784-018B-7F0C-364C-DF06FD947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9043" y="1963436"/>
            <a:ext cx="1574125" cy="52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8189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Gráfico, Gráfico de cajas y bigotes&#10;&#10;Descripción generada automáticamente">
            <a:extLst>
              <a:ext uri="{FF2B5EF4-FFF2-40B4-BE49-F238E27FC236}">
                <a16:creationId xmlns:a16="http://schemas.microsoft.com/office/drawing/2014/main" id="{D5EAA742-B2B2-423C-A954-05FD5E0B8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347" y="457200"/>
            <a:ext cx="7951305" cy="59436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CA6FCD51-85EF-0DEA-3175-5BD79B4D9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5183" y="827677"/>
            <a:ext cx="1726703" cy="67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69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Grupo musical sobre un escenario y gente en el agua&#10;&#10;Descripción generada automáticamente con confianza baja">
            <a:extLst>
              <a:ext uri="{FF2B5EF4-FFF2-40B4-BE49-F238E27FC236}">
                <a16:creationId xmlns:a16="http://schemas.microsoft.com/office/drawing/2014/main" id="{92B96956-D145-6818-D9AB-B4D04016E99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07DA228-5B3B-1B56-C6C3-A333E7308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INSTINTO DE SOBREVIVENCIA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2562BC9-96B4-BA81-04DC-B49323159AA3}"/>
              </a:ext>
            </a:extLst>
          </p:cNvPr>
          <p:cNvSpPr txBox="1"/>
          <p:nvPr/>
        </p:nvSpPr>
        <p:spPr>
          <a:xfrm>
            <a:off x="9793016" y="6442501"/>
            <a:ext cx="2244269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PY" sz="1200" dirty="0"/>
              <a:t>Imagen Generada por </a:t>
            </a:r>
            <a:r>
              <a:rPr lang="es-PY" sz="1200" dirty="0" err="1"/>
              <a:t>ChatGPT</a:t>
            </a:r>
            <a:endParaRPr lang="es-PY" sz="1200" dirty="0"/>
          </a:p>
        </p:txBody>
      </p:sp>
    </p:spTree>
    <p:extLst>
      <p:ext uri="{BB962C8B-B14F-4D97-AF65-F5344CB8AC3E}">
        <p14:creationId xmlns:p14="http://schemas.microsoft.com/office/powerpoint/2010/main" val="3001772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6D443C8-B8E4-3F8E-8C7A-A5DCB0152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Paso 3. </a:t>
            </a:r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Análisis de correlaciones y regresiones</a:t>
            </a:r>
            <a:r>
              <a:rPr lang="en-US" sz="48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br>
              <a:rPr lang="en-US" sz="4800" b="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4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F4B8E1-2119-078D-8CF1-B4E2E70012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PY" dirty="0">
                <a:solidFill>
                  <a:schemeClr val="tx1"/>
                </a:solidFill>
              </a:rPr>
              <a:t>Calcular correlaciones entre variables como edad, sexo, clase social y supervivencia para determinar qué factores estuvieron más relacionados con las probabilidades de sobrevivir.</a:t>
            </a:r>
            <a:endParaRPr lang="en-US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5167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Gráfico&#10;&#10;Descripción generada automáticamente con confianza media">
            <a:extLst>
              <a:ext uri="{FF2B5EF4-FFF2-40B4-BE49-F238E27FC236}">
                <a16:creationId xmlns:a16="http://schemas.microsoft.com/office/drawing/2014/main" id="{CB41373D-A6F5-B65D-C6F7-E0EB53E64E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652" y="643467"/>
            <a:ext cx="6856695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02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0FE4EB07-5663-FAF1-501D-42F86714EB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841" y="313209"/>
            <a:ext cx="11414235" cy="627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302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D54BD65-8B67-BECA-8CA1-D395F2051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Paso 4. </a:t>
            </a:r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Análisis de subgrupos (Altruismo vs. Autopreservación)</a:t>
            </a:r>
            <a:r>
              <a:rPr lang="en-US" sz="48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b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4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6DF4FD-0A4D-BD66-3019-2EF7AC411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Analizar patrones de comportamiento altruista vs. egoísta</a:t>
            </a:r>
            <a:endParaRPr lang="en-US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18830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7000F-25A4-46EA-40C1-49A66FCCB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dirty="0"/>
              <a:t>Título de pasajeros por grupo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96F9EC6A-17F2-F9B2-4361-AD89D5EE2E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0305954"/>
              </p:ext>
            </p:extLst>
          </p:nvPr>
        </p:nvGraphicFramePr>
        <p:xfrm>
          <a:off x="838200" y="1671747"/>
          <a:ext cx="3040117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0503">
                  <a:extLst>
                    <a:ext uri="{9D8B030D-6E8A-4147-A177-3AD203B41FA5}">
                      <a16:colId xmlns:a16="http://schemas.microsoft.com/office/drawing/2014/main" val="3338236535"/>
                    </a:ext>
                  </a:extLst>
                </a:gridCol>
                <a:gridCol w="1639614">
                  <a:extLst>
                    <a:ext uri="{9D8B030D-6E8A-4147-A177-3AD203B41FA5}">
                      <a16:colId xmlns:a16="http://schemas.microsoft.com/office/drawing/2014/main" val="25033392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PY" dirty="0"/>
                        <a:t>Grupo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PY" dirty="0"/>
                        <a:t>Título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349791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r"/>
                      <a:r>
                        <a:rPr lang="es-PY" b="1" dirty="0"/>
                        <a:t>Militar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PY" dirty="0" err="1"/>
                        <a:t>Capt</a:t>
                      </a:r>
                      <a:r>
                        <a:rPr lang="es-PY" dirty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219578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Y" dirty="0"/>
                        <a:t>Col.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03895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Y" dirty="0" err="1"/>
                        <a:t>Major</a:t>
                      </a:r>
                      <a:endParaRPr lang="es-PY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999835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Y" dirty="0"/>
                        <a:t>Sir.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72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s-PY" b="1" dirty="0"/>
                        <a:t>Religioso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PY" dirty="0"/>
                        <a:t>Rev.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8536278"/>
                  </a:ext>
                </a:extLst>
              </a:tr>
              <a:tr h="370840">
                <a:tc rowSpan="5">
                  <a:txBody>
                    <a:bodyPr/>
                    <a:lstStyle/>
                    <a:p>
                      <a:pPr algn="r"/>
                      <a:r>
                        <a:rPr lang="es-PY" b="1" dirty="0"/>
                        <a:t>Realeza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PY" dirty="0" err="1"/>
                        <a:t>Countess</a:t>
                      </a:r>
                      <a:endParaRPr lang="es-PY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675475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Y" dirty="0"/>
                        <a:t>Lady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9370967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Y" dirty="0" err="1"/>
                        <a:t>the</a:t>
                      </a:r>
                      <a:r>
                        <a:rPr lang="es-PY" dirty="0"/>
                        <a:t> </a:t>
                      </a:r>
                      <a:r>
                        <a:rPr lang="es-PY" dirty="0" err="1"/>
                        <a:t>Countess</a:t>
                      </a:r>
                      <a:endParaRPr lang="es-PY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6988614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Y" dirty="0" err="1"/>
                        <a:t>Jonkheer</a:t>
                      </a:r>
                      <a:endParaRPr lang="es-PY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638695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2440739"/>
                  </a:ext>
                </a:extLst>
              </a:tr>
            </a:tbl>
          </a:graphicData>
        </a:graphic>
      </p:graphicFrame>
      <p:graphicFrame>
        <p:nvGraphicFramePr>
          <p:cNvPr id="5" name="Marcador de contenido 3">
            <a:extLst>
              <a:ext uri="{FF2B5EF4-FFF2-40B4-BE49-F238E27FC236}">
                <a16:creationId xmlns:a16="http://schemas.microsoft.com/office/drawing/2014/main" id="{345041B9-DF60-C980-E857-447FE81263F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6191267"/>
              </p:ext>
            </p:extLst>
          </p:nvPr>
        </p:nvGraphicFramePr>
        <p:xfrm>
          <a:off x="4317124" y="1825625"/>
          <a:ext cx="3040117" cy="3505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0503">
                  <a:extLst>
                    <a:ext uri="{9D8B030D-6E8A-4147-A177-3AD203B41FA5}">
                      <a16:colId xmlns:a16="http://schemas.microsoft.com/office/drawing/2014/main" val="3338236535"/>
                    </a:ext>
                  </a:extLst>
                </a:gridCol>
                <a:gridCol w="1639614">
                  <a:extLst>
                    <a:ext uri="{9D8B030D-6E8A-4147-A177-3AD203B41FA5}">
                      <a16:colId xmlns:a16="http://schemas.microsoft.com/office/drawing/2014/main" val="25033392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PY" dirty="0"/>
                        <a:t>Grupo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PY" dirty="0"/>
                        <a:t>Título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349791"/>
                  </a:ext>
                </a:extLst>
              </a:tr>
              <a:tr h="370840">
                <a:tc rowSpan="4">
                  <a:txBody>
                    <a:bodyPr/>
                    <a:lstStyle/>
                    <a:p>
                      <a:pPr algn="r"/>
                      <a:r>
                        <a:rPr lang="es-PY" b="1" dirty="0"/>
                        <a:t>Alta Sociedad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PY" dirty="0" err="1"/>
                        <a:t>Dr</a:t>
                      </a:r>
                      <a:endParaRPr lang="es-PY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219578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Y" dirty="0" err="1"/>
                        <a:t>Mlle</a:t>
                      </a:r>
                      <a:endParaRPr lang="es-PY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803895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Y" dirty="0" err="1"/>
                        <a:t>Mme</a:t>
                      </a:r>
                      <a:endParaRPr lang="es-PY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9998359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s-PY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PY" dirty="0"/>
                        <a:t>Ms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072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s-PY" b="1" dirty="0"/>
                        <a:t>Niños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PY" dirty="0"/>
                        <a:t>Master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8536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s-PY" b="1" dirty="0"/>
                        <a:t>Mujeres casadas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PY" dirty="0" err="1"/>
                        <a:t>Mrs</a:t>
                      </a:r>
                      <a:endParaRPr lang="es-PY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6754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s-PY" b="1" dirty="0"/>
                        <a:t>Mujeres Solteras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PY" dirty="0"/>
                        <a:t>Miss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9370967"/>
                  </a:ext>
                </a:extLst>
              </a:tr>
            </a:tbl>
          </a:graphicData>
        </a:graphic>
      </p:graphicFrame>
      <p:pic>
        <p:nvPicPr>
          <p:cNvPr id="7" name="Imagen 6">
            <a:extLst>
              <a:ext uri="{FF2B5EF4-FFF2-40B4-BE49-F238E27FC236}">
                <a16:creationId xmlns:a16="http://schemas.microsoft.com/office/drawing/2014/main" id="{BAFB6837-C705-983A-2AFF-27FAC91B0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6048" y="1459212"/>
            <a:ext cx="3557752" cy="450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600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Gráfico, Gráfico de barras&#10;&#10;Descripción generada automáticamente">
            <a:extLst>
              <a:ext uri="{FF2B5EF4-FFF2-40B4-BE49-F238E27FC236}">
                <a16:creationId xmlns:a16="http://schemas.microsoft.com/office/drawing/2014/main" id="{A2664863-4B58-9BB5-294E-E5BB9B627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902" y="26361"/>
            <a:ext cx="9070846" cy="668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6895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 descr="Gráfico, Gráfico circular, Gráfico de burbujas&#10;&#10;Descripción generada automáticamente">
            <a:extLst>
              <a:ext uri="{FF2B5EF4-FFF2-40B4-BE49-F238E27FC236}">
                <a16:creationId xmlns:a16="http://schemas.microsoft.com/office/drawing/2014/main" id="{7648B2AE-206D-A085-8E2E-23C4AAAAC3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0084"/>
            <a:ext cx="11277600" cy="549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3188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D49883-E96D-B28D-68B5-3F1DD2C4E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Paso 5. </a:t>
            </a:r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Conclusiones</a:t>
            </a:r>
            <a:r>
              <a:rPr lang="en-US" sz="48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b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48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DF59CE-54DA-404D-536A-DA8B1683E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74179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4D5711-370B-9623-95D5-9DF307007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05565"/>
          </a:xfrm>
        </p:spPr>
        <p:txBody>
          <a:bodyPr>
            <a:normAutofit fontScale="90000"/>
          </a:bodyPr>
          <a:lstStyle/>
          <a:p>
            <a:pPr algn="ctr"/>
            <a:r>
              <a:rPr lang="es-PY" b="1" dirty="0"/>
              <a:t>¿Influye el instinto de supervivencia en la probabilidad de salvar la vida durante una catástrofe colectiva inminente?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DD44B0-67D0-A1A3-4B8F-2929C9F67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8345"/>
            <a:ext cx="10515600" cy="4048618"/>
          </a:xfrm>
        </p:spPr>
        <p:txBody>
          <a:bodyPr>
            <a:normAutofit lnSpcReduction="10000"/>
          </a:bodyPr>
          <a:lstStyle/>
          <a:p>
            <a:r>
              <a:rPr lang="es-PY" dirty="0"/>
              <a:t>Respondiendo a la pregunta de investigación y evaluado las hipótesis, concluimos que: </a:t>
            </a:r>
          </a:p>
          <a:p>
            <a:pPr marL="0" indent="0" algn="ctr">
              <a:buNone/>
            </a:pPr>
            <a:r>
              <a:rPr lang="es-PY" sz="3200" i="1" dirty="0"/>
              <a:t>En el hundimiento del </a:t>
            </a:r>
            <a:r>
              <a:rPr lang="es-PY" sz="3200" i="1" dirty="0" err="1"/>
              <a:t>Titanic</a:t>
            </a:r>
            <a:r>
              <a:rPr lang="es-PY" sz="3200" i="1" dirty="0"/>
              <a:t>, los instintos de autopreservación y altruismo se manifestaron de manera evidente debido a las circunstancias extremas y la escasez de recursos, como los botes salvavidas. Al analizar la cantidad de sobrevivientes, podemos observar cómo estos dos impulsos básicos influyeron en el comportamiento de los pasajeros y la tripulación.</a:t>
            </a:r>
          </a:p>
        </p:txBody>
      </p:sp>
    </p:spTree>
    <p:extLst>
      <p:ext uri="{BB962C8B-B14F-4D97-AF65-F5344CB8AC3E}">
        <p14:creationId xmlns:p14="http://schemas.microsoft.com/office/powerpoint/2010/main" val="2256353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 descr="Imagen que contiene tabla, lugar, agua, viejo&#10;&#10;Descripción generada automáticamente">
            <a:extLst>
              <a:ext uri="{FF2B5EF4-FFF2-40B4-BE49-F238E27FC236}">
                <a16:creationId xmlns:a16="http://schemas.microsoft.com/office/drawing/2014/main" id="{29C9C41A-B55C-ACA7-E11B-2E31DF96F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7"/>
          <a:stretch/>
        </p:blipFill>
        <p:spPr>
          <a:xfrm>
            <a:off x="1" y="1"/>
            <a:ext cx="12191999" cy="685800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B26C383-2BA8-12DA-732E-32122BCF5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028" y="5439271"/>
            <a:ext cx="7263123" cy="8196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z="40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GRACIAS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B1988BB-A745-4884-4A5C-536D8AB09D12}"/>
              </a:ext>
            </a:extLst>
          </p:cNvPr>
          <p:cNvSpPr txBox="1"/>
          <p:nvPr/>
        </p:nvSpPr>
        <p:spPr>
          <a:xfrm>
            <a:off x="9714189" y="5740645"/>
            <a:ext cx="2244269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PY" sz="1200" dirty="0"/>
              <a:t>Imagen Generada por </a:t>
            </a:r>
            <a:r>
              <a:rPr lang="es-PY" sz="1200" dirty="0" err="1"/>
              <a:t>ChatGPT</a:t>
            </a:r>
            <a:endParaRPr lang="es-PY" sz="1200" dirty="0"/>
          </a:p>
        </p:txBody>
      </p:sp>
    </p:spTree>
    <p:extLst>
      <p:ext uri="{BB962C8B-B14F-4D97-AF65-F5344CB8AC3E}">
        <p14:creationId xmlns:p14="http://schemas.microsoft.com/office/powerpoint/2010/main" val="657247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09A81BF-4116-CA65-29B1-BFD47EBF7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dirty="0"/>
              <a:t>Caso de </a:t>
            </a:r>
            <a:r>
              <a:rPr lang="en-US" sz="4400" dirty="0" err="1"/>
              <a:t>Estudio</a:t>
            </a:r>
            <a:r>
              <a:rPr lang="en-US" sz="4400" dirty="0"/>
              <a:t> </a:t>
            </a:r>
            <a:r>
              <a:rPr lang="en-US" sz="6600" b="1" dirty="0">
                <a:solidFill>
                  <a:schemeClr val="accent2">
                    <a:lumMod val="50000"/>
                  </a:schemeClr>
                </a:solidFill>
              </a:rPr>
              <a:t>TITANIC</a:t>
            </a:r>
            <a:endParaRPr lang="en-US" sz="5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E8126A0-2730-645F-2527-CAF8A40F0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7558" y="4636008"/>
            <a:ext cx="4272455" cy="1841096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1700" dirty="0">
              <a:solidFill>
                <a:schemeClr val="tx1"/>
              </a:solidFill>
            </a:endParaRPr>
          </a:p>
          <a:p>
            <a:pPr algn="ctr"/>
            <a:r>
              <a:rPr lang="en-US" sz="2000" dirty="0">
                <a:solidFill>
                  <a:schemeClr val="tx1"/>
                </a:solidFill>
              </a:rPr>
              <a:t>El </a:t>
            </a:r>
            <a:r>
              <a:rPr lang="en-US" sz="2000" dirty="0" err="1">
                <a:solidFill>
                  <a:schemeClr val="tx1"/>
                </a:solidFill>
              </a:rPr>
              <a:t>hundimiento</a:t>
            </a:r>
            <a:r>
              <a:rPr lang="en-US" sz="2000" dirty="0">
                <a:solidFill>
                  <a:schemeClr val="tx1"/>
                </a:solidFill>
              </a:rPr>
              <a:t> del Titanic </a:t>
            </a:r>
            <a:r>
              <a:rPr lang="en-US" sz="2000" dirty="0" err="1">
                <a:solidFill>
                  <a:schemeClr val="tx1"/>
                </a:solidFill>
              </a:rPr>
              <a:t>ofrece</a:t>
            </a:r>
            <a:r>
              <a:rPr lang="en-US" sz="2000" dirty="0">
                <a:solidFill>
                  <a:schemeClr val="tx1"/>
                </a:solidFill>
              </a:rPr>
              <a:t> un </a:t>
            </a:r>
            <a:r>
              <a:rPr lang="en-US" sz="2000" dirty="0" err="1">
                <a:solidFill>
                  <a:schemeClr val="tx1"/>
                </a:solidFill>
              </a:rPr>
              <a:t>caso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fascinante</a:t>
            </a:r>
            <a:r>
              <a:rPr lang="en-US" sz="2000" dirty="0">
                <a:solidFill>
                  <a:schemeClr val="tx1"/>
                </a:solidFill>
              </a:rPr>
              <a:t> para </a:t>
            </a:r>
            <a:r>
              <a:rPr lang="en-US" sz="2000" dirty="0" err="1">
                <a:solidFill>
                  <a:schemeClr val="tx1"/>
                </a:solidFill>
              </a:rPr>
              <a:t>analizar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el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instinto</a:t>
            </a:r>
            <a:r>
              <a:rPr lang="en-US" sz="2000" dirty="0">
                <a:solidFill>
                  <a:schemeClr val="tx1"/>
                </a:solidFill>
              </a:rPr>
              <a:t> de </a:t>
            </a:r>
            <a:r>
              <a:rPr lang="en-US" sz="2000" dirty="0" err="1">
                <a:solidFill>
                  <a:schemeClr val="tx1"/>
                </a:solidFill>
              </a:rPr>
              <a:t>supervivencia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humana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en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una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situación</a:t>
            </a:r>
            <a:r>
              <a:rPr lang="en-US" sz="2000" dirty="0">
                <a:solidFill>
                  <a:schemeClr val="tx1"/>
                </a:solidFill>
              </a:rPr>
              <a:t> extrema. </a:t>
            </a:r>
          </a:p>
          <a:p>
            <a:endParaRPr lang="en-US" sz="1700" dirty="0">
              <a:solidFill>
                <a:schemeClr val="tx1"/>
              </a:solidFill>
            </a:endParaRP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Un dibujo de un edificio&#10;&#10;Descripción generada automáticamente con confianza baja">
            <a:extLst>
              <a:ext uri="{FF2B5EF4-FFF2-40B4-BE49-F238E27FC236}">
                <a16:creationId xmlns:a16="http://schemas.microsoft.com/office/drawing/2014/main" id="{BCFB27DB-772E-CEA8-C715-484C639826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927834B-EA37-23F3-B10E-BB8CC59D5DBB}"/>
              </a:ext>
            </a:extLst>
          </p:cNvPr>
          <p:cNvSpPr txBox="1"/>
          <p:nvPr/>
        </p:nvSpPr>
        <p:spPr>
          <a:xfrm>
            <a:off x="9714189" y="5740645"/>
            <a:ext cx="2244269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PY" sz="1200" dirty="0"/>
              <a:t>Imagen Generada por </a:t>
            </a:r>
            <a:r>
              <a:rPr lang="es-PY" sz="1200" dirty="0" err="1"/>
              <a:t>ChatGPT</a:t>
            </a:r>
            <a:endParaRPr lang="es-PY" sz="1200" dirty="0"/>
          </a:p>
        </p:txBody>
      </p:sp>
    </p:spTree>
    <p:extLst>
      <p:ext uri="{BB962C8B-B14F-4D97-AF65-F5344CB8AC3E}">
        <p14:creationId xmlns:p14="http://schemas.microsoft.com/office/powerpoint/2010/main" val="3878194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2A50A0F-F969-9F5B-AEE8-6ED407268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s-PY" sz="4000" dirty="0">
                <a:solidFill>
                  <a:srgbClr val="FFFFFF"/>
                </a:solidFill>
              </a:rPr>
              <a:t>Pregunta de Investigación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B6B87C-F7FA-3CEB-50B5-928581434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  <a:ln>
            <a:solidFill>
              <a:schemeClr val="accent1"/>
            </a:solidFill>
          </a:ln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s-PY" sz="3600" b="1" dirty="0"/>
              <a:t>¿Influye el instinto de supervivencia en la probabilidad de salvar la vida durante una catástrofe colectiva inminente?</a:t>
            </a:r>
            <a:endParaRPr lang="es-PY" sz="2400" b="1" dirty="0"/>
          </a:p>
        </p:txBody>
      </p:sp>
    </p:spTree>
    <p:extLst>
      <p:ext uri="{BB962C8B-B14F-4D97-AF65-F5344CB8AC3E}">
        <p14:creationId xmlns:p14="http://schemas.microsoft.com/office/powerpoint/2010/main" val="138891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2AB80B-698B-C62E-F7DD-5D8DC8FCC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s-PY" sz="4000"/>
              <a:t>Hipótesis</a:t>
            </a:r>
          </a:p>
        </p:txBody>
      </p:sp>
      <p:pic>
        <p:nvPicPr>
          <p:cNvPr id="6" name="Picture 5" descr="Patrón de fondo&#10;&#10;Descripción generada automáticamente">
            <a:extLst>
              <a:ext uri="{FF2B5EF4-FFF2-40B4-BE49-F238E27FC236}">
                <a16:creationId xmlns:a16="http://schemas.microsoft.com/office/drawing/2014/main" id="{42F39A40-4092-FE28-3FE9-F9299ECFA3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693" r="4959" b="-2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BE0BC822-6A83-EFAE-64B0-32D77D4ABD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3491080"/>
              </p:ext>
            </p:extLst>
          </p:nvPr>
        </p:nvGraphicFramePr>
        <p:xfrm>
          <a:off x="6417734" y="2614612"/>
          <a:ext cx="5291663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11647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61C1E7-D0D8-9954-06FC-F8D0A617C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715923"/>
          </a:xfrm>
        </p:spPr>
        <p:txBody>
          <a:bodyPr>
            <a:normAutofit fontScale="90000"/>
          </a:bodyPr>
          <a:lstStyle/>
          <a:p>
            <a:pPr algn="ctr"/>
            <a:r>
              <a:rPr lang="es-PY" b="1" dirty="0">
                <a:solidFill>
                  <a:schemeClr val="accent1">
                    <a:lumMod val="75000"/>
                  </a:schemeClr>
                </a:solidFill>
              </a:rPr>
              <a:t>Aspectos del instinto de supervivencia humana influyeron en el comportamiento de los pasajeros y la tripulación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19B78CD-4604-A897-5FAB-8F6FEA26A7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4827"/>
            <a:ext cx="10515600" cy="3812135"/>
          </a:xfrm>
        </p:spPr>
        <p:txBody>
          <a:bodyPr>
            <a:normAutofit/>
          </a:bodyPr>
          <a:lstStyle/>
          <a:p>
            <a:pPr marL="361950" indent="-361950"/>
            <a:r>
              <a:rPr lang="es-PY" sz="3600" b="1" dirty="0"/>
              <a:t>Reacción de lucha o huida</a:t>
            </a:r>
          </a:p>
          <a:p>
            <a:pPr marL="361950" indent="-361950"/>
            <a:r>
              <a:rPr lang="es-ES" sz="3600" b="1" dirty="0"/>
              <a:t>Competencia por recursos limitados</a:t>
            </a:r>
            <a:endParaRPr lang="es-PY" sz="3600" b="1" dirty="0"/>
          </a:p>
          <a:p>
            <a:pPr marL="361950" indent="-361950"/>
            <a:r>
              <a:rPr lang="es-ES" sz="3600" b="1" dirty="0"/>
              <a:t>Altruismo y sacrificio</a:t>
            </a:r>
            <a:endParaRPr lang="es-PY" sz="3600" b="1" dirty="0"/>
          </a:p>
          <a:p>
            <a:pPr marL="361950" indent="-361950"/>
            <a:r>
              <a:rPr lang="es-PY" sz="3600" b="1" dirty="0"/>
              <a:t>Desigualdad de supervivencia por clases</a:t>
            </a:r>
          </a:p>
          <a:p>
            <a:pPr marL="361950" indent="-361950"/>
            <a:r>
              <a:rPr lang="es-ES" sz="3600" b="1" dirty="0"/>
              <a:t>Confusión y negación</a:t>
            </a:r>
            <a:endParaRPr lang="es-PY" sz="3600" b="1" dirty="0"/>
          </a:p>
        </p:txBody>
      </p:sp>
    </p:spTree>
    <p:extLst>
      <p:ext uri="{BB962C8B-B14F-4D97-AF65-F5344CB8AC3E}">
        <p14:creationId xmlns:p14="http://schemas.microsoft.com/office/powerpoint/2010/main" val="875240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647EB3-A9DE-8D8F-73C8-DC4CBD7D4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PY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Metodología de trabajo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289F6854-D640-79AD-9BE7-472E8361F6B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471996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6116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759D909-3366-4432-188D-327FB4B6A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PY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Paso 1. Obtener, revisar y preprocesamiento de los datos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7389A0C-7563-8438-A8C9-4588DAD85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1057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10C31AC-3CAE-2219-DF3F-F71605222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s-PY" sz="4000" b="1">
                <a:solidFill>
                  <a:srgbClr val="FFFFFF"/>
                </a:solidFill>
              </a:rPr>
              <a:t>En el dataset de Titanic las variables disponibles son:</a:t>
            </a:r>
            <a:endParaRPr lang="es-PY" sz="4000">
              <a:solidFill>
                <a:srgbClr val="FFFFFF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1A9934-28AC-03EB-741D-A0C92540F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9630" y="181303"/>
            <a:ext cx="7189075" cy="6495393"/>
          </a:xfrm>
        </p:spPr>
        <p:txBody>
          <a:bodyPr anchor="ctr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s-PY" sz="2400" b="1" dirty="0" err="1"/>
              <a:t>PassengerId</a:t>
            </a:r>
            <a:r>
              <a:rPr lang="es-PY" sz="2400" b="1" dirty="0"/>
              <a:t>: </a:t>
            </a:r>
            <a:r>
              <a:rPr lang="es-PY" sz="2400" dirty="0"/>
              <a:t>identificador único del pasajero.</a:t>
            </a:r>
          </a:p>
          <a:p>
            <a:pPr marL="514350" indent="-514350">
              <a:buFont typeface="+mj-lt"/>
              <a:buAutoNum type="arabicPeriod"/>
            </a:pPr>
            <a:r>
              <a:rPr lang="es-PY" sz="2400" b="1" dirty="0" err="1"/>
              <a:t>Survived</a:t>
            </a:r>
            <a:r>
              <a:rPr lang="es-PY" sz="2400" b="1" dirty="0"/>
              <a:t>: </a:t>
            </a:r>
            <a:r>
              <a:rPr lang="es-PY" sz="2400" dirty="0"/>
              <a:t>si el pasajero sobrevivió al naufragio, codificada como 0 (no) y 1 (si).</a:t>
            </a:r>
          </a:p>
          <a:p>
            <a:pPr marL="514350" indent="-514350">
              <a:buFont typeface="+mj-lt"/>
              <a:buAutoNum type="arabicPeriod"/>
            </a:pPr>
            <a:r>
              <a:rPr lang="es-PY" sz="2400" b="1" dirty="0" err="1"/>
              <a:t>Pclass</a:t>
            </a:r>
            <a:r>
              <a:rPr lang="es-PY" sz="2400" b="1" dirty="0"/>
              <a:t>: </a:t>
            </a:r>
            <a:r>
              <a:rPr lang="es-PY" sz="2400" dirty="0"/>
              <a:t>clase a la que pertenecía el pasajero: 1, 2 o 3.</a:t>
            </a:r>
          </a:p>
          <a:p>
            <a:pPr marL="514350" indent="-514350">
              <a:buFont typeface="+mj-lt"/>
              <a:buAutoNum type="arabicPeriod"/>
            </a:pPr>
            <a:r>
              <a:rPr lang="es-PY" sz="2400" b="1" dirty="0" err="1"/>
              <a:t>Name</a:t>
            </a:r>
            <a:r>
              <a:rPr lang="es-PY" sz="2400" b="1" dirty="0"/>
              <a:t>: </a:t>
            </a:r>
            <a:r>
              <a:rPr lang="es-PY" sz="2400" dirty="0"/>
              <a:t>nombre del pasajero.</a:t>
            </a:r>
          </a:p>
          <a:p>
            <a:pPr marL="514350" indent="-514350">
              <a:buFont typeface="+mj-lt"/>
              <a:buAutoNum type="arabicPeriod"/>
            </a:pPr>
            <a:r>
              <a:rPr lang="es-PY" sz="2400" b="1" dirty="0"/>
              <a:t>Sex</a:t>
            </a:r>
            <a:r>
              <a:rPr lang="es-PY" sz="2400" dirty="0"/>
              <a:t>: sexo del pasajero.</a:t>
            </a:r>
          </a:p>
          <a:p>
            <a:pPr marL="514350" indent="-514350">
              <a:buFont typeface="+mj-lt"/>
              <a:buAutoNum type="arabicPeriod"/>
            </a:pPr>
            <a:r>
              <a:rPr lang="es-PY" sz="2400" b="1" dirty="0"/>
              <a:t>Age: </a:t>
            </a:r>
            <a:r>
              <a:rPr lang="es-PY" sz="2400" dirty="0"/>
              <a:t>edad del pasajero.</a:t>
            </a:r>
          </a:p>
          <a:p>
            <a:pPr marL="514350" indent="-514350">
              <a:buFont typeface="+mj-lt"/>
              <a:buAutoNum type="arabicPeriod"/>
            </a:pPr>
            <a:r>
              <a:rPr lang="es-PY" sz="2400" b="1" dirty="0" err="1"/>
              <a:t>SibSp</a:t>
            </a:r>
            <a:r>
              <a:rPr lang="es-PY" sz="2400" b="1" dirty="0"/>
              <a:t>: </a:t>
            </a:r>
            <a:r>
              <a:rPr lang="es-PY" sz="2400" dirty="0"/>
              <a:t>número de hermanos, hermanas, hermanastros o hermanastras en el barco.</a:t>
            </a:r>
          </a:p>
          <a:p>
            <a:pPr marL="514350" indent="-514350">
              <a:buFont typeface="+mj-lt"/>
              <a:buAutoNum type="arabicPeriod"/>
            </a:pPr>
            <a:r>
              <a:rPr lang="es-PY" sz="2400" b="1" dirty="0" err="1"/>
              <a:t>Parch</a:t>
            </a:r>
            <a:r>
              <a:rPr lang="es-PY" sz="2400" b="1" dirty="0"/>
              <a:t>: </a:t>
            </a:r>
            <a:r>
              <a:rPr lang="es-PY" sz="2400" dirty="0"/>
              <a:t>número de padres e hijos en el barco.</a:t>
            </a:r>
          </a:p>
          <a:p>
            <a:pPr marL="514350" indent="-514350">
              <a:buFont typeface="+mj-lt"/>
              <a:buAutoNum type="arabicPeriod"/>
            </a:pPr>
            <a:r>
              <a:rPr lang="es-PY" sz="2400" b="1" dirty="0"/>
              <a:t>Ticket: </a:t>
            </a:r>
            <a:r>
              <a:rPr lang="es-PY" sz="2400" dirty="0"/>
              <a:t>identificador del billete.</a:t>
            </a:r>
          </a:p>
          <a:p>
            <a:pPr marL="514350" indent="-514350">
              <a:buFont typeface="+mj-lt"/>
              <a:buAutoNum type="arabicPeriod"/>
            </a:pPr>
            <a:r>
              <a:rPr lang="es-PY" sz="2400" b="1" dirty="0" err="1"/>
              <a:t>Fare</a:t>
            </a:r>
            <a:r>
              <a:rPr lang="es-PY" sz="2400" b="1" dirty="0"/>
              <a:t>: </a:t>
            </a:r>
            <a:r>
              <a:rPr lang="es-PY" sz="2400" dirty="0"/>
              <a:t>precio pagado por el billete.</a:t>
            </a:r>
          </a:p>
          <a:p>
            <a:pPr marL="514350" indent="-514350">
              <a:buFont typeface="+mj-lt"/>
              <a:buAutoNum type="arabicPeriod"/>
            </a:pPr>
            <a:r>
              <a:rPr lang="es-PY" sz="2400" b="1" dirty="0" err="1"/>
              <a:t>Cabin</a:t>
            </a:r>
            <a:r>
              <a:rPr lang="es-PY" sz="2400" b="1" dirty="0"/>
              <a:t>: </a:t>
            </a:r>
            <a:r>
              <a:rPr lang="es-PY" sz="2400" dirty="0"/>
              <a:t>identificador del camarote asignado al pasajero.</a:t>
            </a:r>
          </a:p>
          <a:p>
            <a:pPr marL="514350" indent="-514350">
              <a:buFont typeface="+mj-lt"/>
              <a:buAutoNum type="arabicPeriod"/>
            </a:pPr>
            <a:r>
              <a:rPr lang="es-PY" sz="2400" b="1" dirty="0"/>
              <a:t>Embarked: </a:t>
            </a:r>
            <a:r>
              <a:rPr lang="es-PY" sz="2400" dirty="0"/>
              <a:t>puerto en el que embarcó el pasajero.</a:t>
            </a:r>
          </a:p>
        </p:txBody>
      </p:sp>
    </p:spTree>
    <p:extLst>
      <p:ext uri="{BB962C8B-B14F-4D97-AF65-F5344CB8AC3E}">
        <p14:creationId xmlns:p14="http://schemas.microsoft.com/office/powerpoint/2010/main" val="1100082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4932</TotalTime>
  <Words>670</Words>
  <Application>Microsoft Office PowerPoint</Application>
  <PresentationFormat>Panorámica</PresentationFormat>
  <Paragraphs>139</Paragraphs>
  <Slides>29</Slides>
  <Notes>0</Notes>
  <HiddenSlides>2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4" baseType="lpstr">
      <vt:lpstr>Aptos</vt:lpstr>
      <vt:lpstr>Aptos Display</vt:lpstr>
      <vt:lpstr>Arial</vt:lpstr>
      <vt:lpstr>Calibri</vt:lpstr>
      <vt:lpstr>Tema de Office</vt:lpstr>
      <vt:lpstr>Proyecto Módulo 1 Curso Análisis de Datos </vt:lpstr>
      <vt:lpstr>INSTINTO DE SOBREVIVENCIA</vt:lpstr>
      <vt:lpstr>Caso de Estudio TITANIC</vt:lpstr>
      <vt:lpstr>Pregunta de Investigación</vt:lpstr>
      <vt:lpstr>Hipótesis</vt:lpstr>
      <vt:lpstr>Aspectos del instinto de supervivencia humana influyeron en el comportamiento de los pasajeros y la tripulación</vt:lpstr>
      <vt:lpstr>Metodología de trabajo</vt:lpstr>
      <vt:lpstr>Paso 1. Obtener, revisar y preprocesamiento de los datos</vt:lpstr>
      <vt:lpstr>En el dataset de Titanic las variables disponibles son:</vt:lpstr>
      <vt:lpstr>Información del DataSet</vt:lpstr>
      <vt:lpstr>Presentación de PowerPoint</vt:lpstr>
      <vt:lpstr>Imputar valores nulos (NaN) del DataSet</vt:lpstr>
      <vt:lpstr>Presentación de PowerPoint</vt:lpstr>
      <vt:lpstr>Presentación de PowerPoint</vt:lpstr>
      <vt:lpstr>Paso 2. Análisis exploratorio de datos (EDA) </vt:lpstr>
      <vt:lpstr>Edad de tripulantes – Grafico de caja</vt:lpstr>
      <vt:lpstr>Presentación de PowerPoint</vt:lpstr>
      <vt:lpstr>Presentación de PowerPoint</vt:lpstr>
      <vt:lpstr>Presentación de PowerPoint</vt:lpstr>
      <vt:lpstr>Paso 3. Análisis de correlaciones y regresiones  </vt:lpstr>
      <vt:lpstr>Presentación de PowerPoint</vt:lpstr>
      <vt:lpstr>Presentación de PowerPoint</vt:lpstr>
      <vt:lpstr>Paso 4. Análisis de subgrupos (Altruismo vs. Autopreservación)  </vt:lpstr>
      <vt:lpstr>Título de pasajeros por grupo</vt:lpstr>
      <vt:lpstr>Presentación de PowerPoint</vt:lpstr>
      <vt:lpstr>Presentación de PowerPoint</vt:lpstr>
      <vt:lpstr>Paso 5. Conclusiones  </vt:lpstr>
      <vt:lpstr>¿Influye el instinto de supervivencia en la probabilidad de salvar la vida durante una catástrofe colectiva inminente?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Osvaldo González Prieto</dc:creator>
  <cp:lastModifiedBy>Osvaldo González Prieto</cp:lastModifiedBy>
  <cp:revision>19</cp:revision>
  <dcterms:created xsi:type="dcterms:W3CDTF">2024-10-11T16:40:25Z</dcterms:created>
  <dcterms:modified xsi:type="dcterms:W3CDTF">2024-10-18T06:58:29Z</dcterms:modified>
</cp:coreProperties>
</file>

<file path=docProps/thumbnail.jpeg>
</file>